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76311-27E8-D282-A1E1-5EA192C477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761CB9-E4C1-A7D9-1A44-399EF920A7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0CC53-362F-95D2-ACAA-A6F6F9ED2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07/09/2025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E2D12-97CE-26D6-D040-2A0917500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8AF99-C336-1109-C633-9F29A6081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328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5F78C-A273-1779-6563-E91BCAD87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D05994-21B2-BB37-706A-85BEAB4F40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6D2D0-1F54-226D-84EA-31C10FDE4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07/09/2025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927AB-19C8-6A4E-0190-2741976C8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E864F-C5E2-CD94-7816-DB00FD871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673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ECF5C7-28C8-20D1-5DC4-8DD4EF413B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6E0783-ED76-A427-C5A3-AE163AFF6C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B6770-9307-0F93-0574-B83EC9313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07/09/2025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45901B-3F9B-E175-7D47-177F7E4E5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F4DF7-17EF-B63B-AC4F-402EC4A63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440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56161-3720-BC03-F955-A19702FE0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0FED7-B259-019B-CA1D-E37562154C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D7714-33C7-86F6-E334-4A995EBC3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07/09/2025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A6F69-076E-08A4-52A6-0B41CF64A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A18D8-1B4F-8DB5-DBAA-0F9564BF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676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935BD-76CC-AD07-8DDE-5C06B8C86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A6568D-94F5-C989-B804-9C4FD7F9E0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2D896-303A-9D4D-8E5D-11687DEDB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07/09/2025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FF681D-A487-EAFD-D90C-994A1503C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31F79-F6AF-3E34-FE06-B5CBEACFA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296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8B810-3406-112A-7056-7F1254CA8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F1049-E541-147F-9BD4-FFBA8CE70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0548AF-786F-CF7B-08C1-AA9A903180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E0E7F-9363-67C9-00C7-8E6BB69BE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07/09/2025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8C7189-E503-8014-6193-C11BA507F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170955-9850-F14E-7241-F55FEE213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106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5E87E-A6FD-1F60-C4B8-709FB2F9B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FB7500-0CBF-A04C-6B47-D80E84ACA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289E64-7DA5-ADF4-E881-2406637D18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1D2772-629F-2FBC-B459-0A23A39BEA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6EA72C-F651-598C-EBE6-FC82AA609E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26841D-28C7-49B9-954A-4BFFA735E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07/09/2025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026802-2F64-9C23-AD2E-249703BAE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13CB14-0C79-B166-120E-8E3C581D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08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5EEA2-D285-2EB1-B2F4-735E9CB8B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CC219D-A874-A69E-8D82-C4913138B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07/09/2025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911D00-B64E-3AAE-44B0-187639C59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D954B5-672F-DEE8-B6CD-D062FC0F4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718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B4F7E4-BB1C-A73C-E843-52DE51C6E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07/09/2025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A8BFF8-A37C-E4D1-8959-92EC28A68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63A6A-973B-17BE-83EA-D0913A602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02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5641A-4831-0CB4-52AF-4F9B996F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9A9484-3AAC-B909-DD72-CF36BF75A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81FCAA-2C4B-4EBA-979F-34EF5187A3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01E011-1A3A-9CBC-6D94-8262A014B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07/09/2025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3C7E6-3D89-2124-2B3A-6BB92FB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62482C-8DFE-5DCB-ABDA-B4C022A2A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06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9B906-7CF7-527D-CCDC-4BBA672B3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4ACF91-D4D9-491C-5A84-6A3B82AFF6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82E9B2-24D0-B866-0EA4-548CE95A00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D213DE-25BF-8007-D93A-21D3623C6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7F8-3C5D-44D5-A960-A1364A26F1B9}" type="datetimeFigureOut">
              <a:rPr lang="en-GB" smtClean="0"/>
              <a:t>07/09/2025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085EF3-C5A2-1CFB-644F-CF65183D8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A23334-2607-7206-3893-CA0F63BC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412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F92E42-45BE-E9DE-8D11-EFE169394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AC6DDD-2D3D-3F86-2ECA-720AB23DA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6C749-6223-7417-0711-552E83D822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A2A7F8-3C5D-44D5-A960-A1364A26F1B9}" type="datetimeFigureOut">
              <a:rPr lang="en-GB" smtClean="0"/>
              <a:t>07/09/2025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6CF12-F6F3-C5B3-08DD-E837C8ED1F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0F32FF-3349-F68C-EA30-2956A2A585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1D1A1D-1C36-43B1-AFB4-8150265677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768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84823-D514-C3B1-06E7-2727A27A8A5F}"/>
              </a:ext>
            </a:extLst>
          </p:cNvPr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EDD060-7686-4182-88FC-FC6F0042F315}" type="datetimeFigureOut">
              <a:rPr lang="en-GB" smtClean="0"/>
              <a:pPr/>
              <a:t>07/09/2025</a:t>
            </a:fld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B23F95C-5707-D898-337A-2F922B24D3CE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15A525-766D-4717-AE78-CEF784F27558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E0DC51-EDE7-CF32-3E22-1123567B6493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4C26752-B383-43E4-7A4C-0F83000C7C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3C3D0A-B27A-E2DC-17B6-CC3D57134D78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D9A0A8-C12D-EE2A-C93E-AB08ED4472B8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2025</a:t>
            </a:r>
          </a:p>
        </p:txBody>
      </p:sp>
      <p:pic>
        <p:nvPicPr>
          <p:cNvPr id="10" name="Picture 2" descr="Facebook Logos PNG images free download">
            <a:extLst>
              <a:ext uri="{FF2B5EF4-FFF2-40B4-BE49-F238E27FC236}">
                <a16:creationId xmlns:a16="http://schemas.microsoft.com/office/drawing/2014/main" id="{6544CA32-1294-1F40-E7DB-8741DADBD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271734F-A57E-8838-BF44-0E5F40FE7600}"/>
              </a:ext>
            </a:extLst>
          </p:cNvPr>
          <p:cNvSpPr/>
          <p:nvPr/>
        </p:nvSpPr>
        <p:spPr>
          <a:xfrm>
            <a:off x="0" y="377190"/>
            <a:ext cx="4994910" cy="514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24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1.1 Types of design tools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3774E7-F70E-341A-30E0-FE8A73C86761}"/>
              </a:ext>
            </a:extLst>
          </p:cNvPr>
          <p:cNvSpPr/>
          <p:nvPr/>
        </p:nvSpPr>
        <p:spPr>
          <a:xfrm>
            <a:off x="92076" y="1013242"/>
            <a:ext cx="6994524" cy="1026452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Key terms:</a:t>
            </a:r>
            <a:endParaRPr lang="en-GB" sz="1600" b="1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</a:rPr>
              <a:t>A </a:t>
            </a:r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</a:rPr>
              <a:t>flow chart </a:t>
            </a: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</a:rPr>
              <a:t>is a </a:t>
            </a:r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</a:rPr>
              <a:t>design tool </a:t>
            </a: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</a:rPr>
              <a:t>that shows the steps in a process or system using symbols, shapes, and arrows to illustrate the flow of information, tasks, or decisions.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A663E0-1BE7-B611-EF6B-EB22F5387838}"/>
              </a:ext>
            </a:extLst>
          </p:cNvPr>
          <p:cNvSpPr txBox="1"/>
          <p:nvPr/>
        </p:nvSpPr>
        <p:spPr>
          <a:xfrm>
            <a:off x="92076" y="2161396"/>
            <a:ext cx="6994524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Advantages and disadvantages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725294-5991-99EC-A1D0-8D2065C0F397}"/>
              </a:ext>
            </a:extLst>
          </p:cNvPr>
          <p:cNvSpPr txBox="1"/>
          <p:nvPr/>
        </p:nvSpPr>
        <p:spPr>
          <a:xfrm>
            <a:off x="7290997" y="1013242"/>
            <a:ext cx="4748675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Flow chart components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787B22E-B497-EA48-A2FE-89B3D36A5C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136433"/>
              </p:ext>
            </p:extLst>
          </p:nvPr>
        </p:nvGraphicFramePr>
        <p:xfrm>
          <a:off x="7290999" y="1483634"/>
          <a:ext cx="4748674" cy="43776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4337">
                  <a:extLst>
                    <a:ext uri="{9D8B030D-6E8A-4147-A177-3AD203B41FA5}">
                      <a16:colId xmlns:a16="http://schemas.microsoft.com/office/drawing/2014/main" val="3667426560"/>
                    </a:ext>
                  </a:extLst>
                </a:gridCol>
                <a:gridCol w="2374337">
                  <a:extLst>
                    <a:ext uri="{9D8B030D-6E8A-4147-A177-3AD203B41FA5}">
                      <a16:colId xmlns:a16="http://schemas.microsoft.com/office/drawing/2014/main" val="3787940405"/>
                    </a:ext>
                  </a:extLst>
                </a:gridCol>
              </a:tblGrid>
              <a:tr h="382770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Symbol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Definition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818136"/>
                  </a:ext>
                </a:extLst>
              </a:tr>
              <a:tr h="79898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Start/End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927849"/>
                  </a:ext>
                </a:extLst>
              </a:tr>
              <a:tr h="79898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Input/Output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66915"/>
                  </a:ext>
                </a:extLst>
              </a:tr>
              <a:tr h="79898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Decision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910602"/>
                  </a:ext>
                </a:extLst>
              </a:tr>
              <a:tr h="79898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Step/process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544578"/>
                  </a:ext>
                </a:extLst>
              </a:tr>
              <a:tr h="79898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033656"/>
                  </a:ext>
                </a:extLst>
              </a:tr>
            </a:tbl>
          </a:graphicData>
        </a:graphic>
      </p:graphicFrame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EF721FA-1D6E-9959-96C4-9E718BB966E1}"/>
              </a:ext>
            </a:extLst>
          </p:cNvPr>
          <p:cNvSpPr/>
          <p:nvPr/>
        </p:nvSpPr>
        <p:spPr>
          <a:xfrm>
            <a:off x="7969453" y="1999502"/>
            <a:ext cx="1109669" cy="53500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Parallelogram 24">
            <a:extLst>
              <a:ext uri="{FF2B5EF4-FFF2-40B4-BE49-F238E27FC236}">
                <a16:creationId xmlns:a16="http://schemas.microsoft.com/office/drawing/2014/main" id="{627D11A1-22ED-1964-3F62-0BAC2C02D283}"/>
              </a:ext>
            </a:extLst>
          </p:cNvPr>
          <p:cNvSpPr/>
          <p:nvPr/>
        </p:nvSpPr>
        <p:spPr>
          <a:xfrm>
            <a:off x="7943356" y="2830499"/>
            <a:ext cx="1109669" cy="535006"/>
          </a:xfrm>
          <a:prstGeom prst="parallelogram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AF8B4EBB-385C-7F57-CA75-3275EEB2F67D}"/>
              </a:ext>
            </a:extLst>
          </p:cNvPr>
          <p:cNvSpPr/>
          <p:nvPr/>
        </p:nvSpPr>
        <p:spPr>
          <a:xfrm>
            <a:off x="8145388" y="3504622"/>
            <a:ext cx="757800" cy="69723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830603-2CE0-5F6D-EA8D-2B8AD8CC6575}"/>
              </a:ext>
            </a:extLst>
          </p:cNvPr>
          <p:cNvSpPr/>
          <p:nvPr/>
        </p:nvSpPr>
        <p:spPr>
          <a:xfrm>
            <a:off x="8013554" y="4408253"/>
            <a:ext cx="1021466" cy="53500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DD7152D-36A2-C3BD-DEE8-43E5C2A8AF22}"/>
              </a:ext>
            </a:extLst>
          </p:cNvPr>
          <p:cNvCxnSpPr/>
          <p:nvPr/>
        </p:nvCxnSpPr>
        <p:spPr>
          <a:xfrm>
            <a:off x="7943356" y="5392008"/>
            <a:ext cx="131445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92B55D4D-2627-B5EA-8676-0096F8F372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781380"/>
              </p:ext>
            </p:extLst>
          </p:nvPr>
        </p:nvGraphicFramePr>
        <p:xfrm>
          <a:off x="1670980" y="4527999"/>
          <a:ext cx="5415620" cy="15059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7810">
                  <a:extLst>
                    <a:ext uri="{9D8B030D-6E8A-4147-A177-3AD203B41FA5}">
                      <a16:colId xmlns:a16="http://schemas.microsoft.com/office/drawing/2014/main" val="1830924596"/>
                    </a:ext>
                  </a:extLst>
                </a:gridCol>
                <a:gridCol w="2707810">
                  <a:extLst>
                    <a:ext uri="{9D8B030D-6E8A-4147-A177-3AD203B41FA5}">
                      <a16:colId xmlns:a16="http://schemas.microsoft.com/office/drawing/2014/main" val="841732689"/>
                    </a:ext>
                  </a:extLst>
                </a:gridCol>
              </a:tblGrid>
              <a:tr h="279267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Segoe UI Variable Text" pitchFamily="2" charset="0"/>
                        </a:rPr>
                        <a:t>Dedicated software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Segoe UI Variable Text" pitchFamily="2" charset="0"/>
                        </a:rPr>
                        <a:t>General software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0509396"/>
                  </a:ext>
                </a:extLst>
              </a:tr>
              <a:tr h="1170625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>
                          <a:latin typeface="Segoe UI Variable Text" pitchFamily="2" charset="0"/>
                        </a:rPr>
                        <a:t>Microsoft Visio</a:t>
                      </a:r>
                    </a:p>
                    <a:p>
                      <a:pPr algn="ctr"/>
                      <a:r>
                        <a:rPr lang="pt-BR" sz="1600" dirty="0">
                          <a:latin typeface="Segoe UI Variable Text" pitchFamily="2" charset="0"/>
                        </a:rPr>
                        <a:t>Lucidchart</a:t>
                      </a:r>
                    </a:p>
                    <a:p>
                      <a:pPr algn="ctr"/>
                      <a:r>
                        <a:rPr lang="pt-BR" sz="1600" dirty="0">
                          <a:latin typeface="Segoe UI Variable Text" pitchFamily="2" charset="0"/>
                        </a:rPr>
                        <a:t>Draw.io (diagrams.net)</a:t>
                      </a:r>
                    </a:p>
                    <a:p>
                      <a:pPr algn="ctr"/>
                      <a:r>
                        <a:rPr lang="pt-BR" sz="1600" dirty="0">
                          <a:latin typeface="Segoe UI Variable Text" pitchFamily="2" charset="0"/>
                        </a:rPr>
                        <a:t>SmartDraw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</a:rPr>
                        <a:t>Word processing software</a:t>
                      </a:r>
                    </a:p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</a:rPr>
                        <a:t>Desktop publishing software</a:t>
                      </a:r>
                    </a:p>
                    <a:p>
                      <a:pPr algn="ctr"/>
                      <a:r>
                        <a:rPr lang="en-GB" sz="1600" dirty="0">
                          <a:latin typeface="Segoe UI Variable Text" pitchFamily="2" charset="0"/>
                        </a:rPr>
                        <a:t>Presentation software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273602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50A6FA4F-1718-6AEF-8E09-5C9F8817625C}"/>
              </a:ext>
            </a:extLst>
          </p:cNvPr>
          <p:cNvSpPr txBox="1"/>
          <p:nvPr/>
        </p:nvSpPr>
        <p:spPr>
          <a:xfrm>
            <a:off x="92076" y="2609239"/>
            <a:ext cx="6994524" cy="70250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600" kern="100" dirty="0">
                <a:effectLst/>
                <a:latin typeface="Segoe UI Variable Tex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Visual representation makes complex processes </a:t>
            </a:r>
            <a:r>
              <a:rPr lang="en-GB" sz="1600" b="1" kern="100" dirty="0">
                <a:effectLst/>
                <a:latin typeface="Segoe UI Variable Tex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easier to understand.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600" kern="100" dirty="0">
                <a:effectLst/>
                <a:latin typeface="Segoe UI Variable Tex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Standard symbols provide </a:t>
            </a:r>
            <a:r>
              <a:rPr lang="en-GB" sz="1600" b="1" kern="100" dirty="0">
                <a:effectLst/>
                <a:latin typeface="Segoe UI Variable Tex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clarity and consistency</a:t>
            </a:r>
            <a:r>
              <a:rPr lang="en-GB" sz="1600" kern="100" dirty="0">
                <a:effectLst/>
                <a:latin typeface="Segoe UI Variable Tex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en-GB" sz="2000" kern="100" dirty="0">
              <a:effectLst/>
              <a:latin typeface="Segoe UI Variable Text" pitchFamily="2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C19C0FB-7F96-A18A-887D-C8C96BC82F45}"/>
              </a:ext>
            </a:extLst>
          </p:cNvPr>
          <p:cNvSpPr txBox="1"/>
          <p:nvPr/>
        </p:nvSpPr>
        <p:spPr>
          <a:xfrm>
            <a:off x="92076" y="3368123"/>
            <a:ext cx="6994524" cy="10685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600" kern="100" dirty="0">
                <a:effectLst/>
                <a:latin typeface="Segoe UI Variable Tex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Can become </a:t>
            </a:r>
            <a:r>
              <a:rPr lang="en-GB" sz="1600" b="1" kern="100" dirty="0">
                <a:effectLst/>
                <a:latin typeface="Segoe UI Variable Tex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very complex </a:t>
            </a:r>
            <a:r>
              <a:rPr lang="en-GB" sz="1600" kern="100" dirty="0">
                <a:effectLst/>
                <a:latin typeface="Segoe UI Variable Tex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for large processes.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600" b="1" kern="100" dirty="0">
                <a:effectLst/>
                <a:latin typeface="Segoe UI Variable Tex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Time-consuming </a:t>
            </a:r>
            <a:r>
              <a:rPr lang="en-GB" sz="1600" kern="100" dirty="0">
                <a:effectLst/>
                <a:latin typeface="Segoe UI Variable Tex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to create and update for complicated systems.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600" b="1" kern="100" dirty="0">
                <a:effectLst/>
                <a:latin typeface="Segoe UI Variable Tex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Requires knowledge </a:t>
            </a:r>
            <a:r>
              <a:rPr lang="en-GB" sz="1600" kern="100" dirty="0">
                <a:effectLst/>
                <a:latin typeface="Segoe UI Variable Text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of standard symbols to interpret correctly.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EBBD249-4794-CB61-A615-E59D51F0A203}"/>
              </a:ext>
            </a:extLst>
          </p:cNvPr>
          <p:cNvSpPr txBox="1"/>
          <p:nvPr/>
        </p:nvSpPr>
        <p:spPr>
          <a:xfrm>
            <a:off x="152327" y="4533660"/>
            <a:ext cx="1314254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Software used to create flow charts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564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147</Words>
  <Application>Microsoft Office PowerPoint</Application>
  <PresentationFormat>Widescreen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Aptos</vt:lpstr>
      <vt:lpstr>Aptos Display</vt:lpstr>
      <vt:lpstr>Arial</vt:lpstr>
      <vt:lpstr>Segoe UI Black</vt:lpstr>
      <vt:lpstr>Segoe UI Variable Display Semib</vt:lpstr>
      <vt:lpstr>Segoe UI Variable Text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Corbett, DC (Staff, Parks House)</dc:creator>
  <cp:lastModifiedBy>Simply Teach</cp:lastModifiedBy>
  <cp:revision>2</cp:revision>
  <dcterms:created xsi:type="dcterms:W3CDTF">2025-03-08T18:52:47Z</dcterms:created>
  <dcterms:modified xsi:type="dcterms:W3CDTF">2025-09-07T20:13:34Z</dcterms:modified>
</cp:coreProperties>
</file>